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notesMasterIdLst>
    <p:notesMasterId r:id="rId42"/>
  </p:notesMasterIdLst>
  <p:handoutMasterIdLst>
    <p:handoutMasterId r:id="rId43"/>
  </p:handoutMasterIdLst>
  <p:sldIdLst>
    <p:sldId id="438" r:id="rId2"/>
    <p:sldId id="554" r:id="rId3"/>
    <p:sldId id="553" r:id="rId4"/>
    <p:sldId id="574" r:id="rId5"/>
    <p:sldId id="568" r:id="rId6"/>
    <p:sldId id="551" r:id="rId7"/>
    <p:sldId id="558" r:id="rId8"/>
    <p:sldId id="583" r:id="rId9"/>
    <p:sldId id="572" r:id="rId10"/>
    <p:sldId id="564" r:id="rId11"/>
    <p:sldId id="576" r:id="rId12"/>
    <p:sldId id="575" r:id="rId13"/>
    <p:sldId id="587" r:id="rId14"/>
    <p:sldId id="588" r:id="rId15"/>
    <p:sldId id="577" r:id="rId16"/>
    <p:sldId id="580" r:id="rId17"/>
    <p:sldId id="569" r:id="rId18"/>
    <p:sldId id="570" r:id="rId19"/>
    <p:sldId id="571" r:id="rId20"/>
    <p:sldId id="563" r:id="rId21"/>
    <p:sldId id="508" r:id="rId22"/>
    <p:sldId id="573" r:id="rId23"/>
    <p:sldId id="585" r:id="rId24"/>
    <p:sldId id="593" r:id="rId25"/>
    <p:sldId id="596" r:id="rId26"/>
    <p:sldId id="559" r:id="rId27"/>
    <p:sldId id="581" r:id="rId28"/>
    <p:sldId id="557" r:id="rId29"/>
    <p:sldId id="556" r:id="rId30"/>
    <p:sldId id="578" r:id="rId31"/>
    <p:sldId id="594" r:id="rId32"/>
    <p:sldId id="560" r:id="rId33"/>
    <p:sldId id="509" r:id="rId34"/>
    <p:sldId id="566" r:id="rId35"/>
    <p:sldId id="592" r:id="rId36"/>
    <p:sldId id="502" r:id="rId37"/>
    <p:sldId id="552" r:id="rId38"/>
    <p:sldId id="555" r:id="rId39"/>
    <p:sldId id="586" r:id="rId40"/>
    <p:sldId id="584" r:id="rId41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87" autoAdjust="0"/>
    <p:restoredTop sz="86469" autoAdjust="0"/>
  </p:normalViewPr>
  <p:slideViewPr>
    <p:cSldViewPr>
      <p:cViewPr varScale="1">
        <p:scale>
          <a:sx n="85" d="100"/>
          <a:sy n="85" d="100"/>
        </p:scale>
        <p:origin x="821" y="58"/>
      </p:cViewPr>
      <p:guideLst/>
    </p:cSldViewPr>
  </p:slideViewPr>
  <p:outlineViewPr>
    <p:cViewPr>
      <p:scale>
        <a:sx n="33" d="100"/>
        <a:sy n="33" d="100"/>
      </p:scale>
      <p:origin x="0" y="-10315"/>
    </p:cViewPr>
  </p:outlineViewPr>
  <p:notesTextViewPr>
    <p:cViewPr>
      <p:scale>
        <a:sx n="20" d="100"/>
        <a:sy n="2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125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8136"/>
          </a:xfrm>
          <a:prstGeom prst="rect">
            <a:avLst/>
          </a:prstGeom>
        </p:spPr>
        <p:txBody>
          <a:bodyPr vert="horz" lIns="90998" tIns="45499" rIns="90998" bIns="45499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2"/>
            <a:ext cx="2945659" cy="498136"/>
          </a:xfrm>
          <a:prstGeom prst="rect">
            <a:avLst/>
          </a:prstGeom>
        </p:spPr>
        <p:txBody>
          <a:bodyPr vert="horz" lIns="90998" tIns="45499" rIns="90998" bIns="45499" rtlCol="0"/>
          <a:lstStyle>
            <a:lvl1pPr algn="r">
              <a:defRPr sz="1200"/>
            </a:lvl1pPr>
          </a:lstStyle>
          <a:p>
            <a:fld id="{9A167D09-B6E7-4CE2-BD21-5BC4DE64E3C2}" type="datetimeFigureOut">
              <a:rPr lang="sk-SK" smtClean="0"/>
              <a:t>22. 5. 2019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0998" tIns="45499" rIns="90998" bIns="45499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0998" tIns="45499" rIns="90998" bIns="45499" rtlCol="0" anchor="b"/>
          <a:lstStyle>
            <a:lvl1pPr algn="r">
              <a:defRPr sz="1200"/>
            </a:lvl1pPr>
          </a:lstStyle>
          <a:p>
            <a:fld id="{ED90F453-813F-4BAD-B231-B0B943FC8480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8628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841" cy="498710"/>
          </a:xfrm>
          <a:prstGeom prst="rect">
            <a:avLst/>
          </a:prstGeom>
        </p:spPr>
        <p:txBody>
          <a:bodyPr vert="horz" lIns="90998" tIns="45499" rIns="90998" bIns="45499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750" y="0"/>
            <a:ext cx="2945840" cy="498710"/>
          </a:xfrm>
          <a:prstGeom prst="rect">
            <a:avLst/>
          </a:prstGeom>
        </p:spPr>
        <p:txBody>
          <a:bodyPr vert="horz" lIns="90998" tIns="45499" rIns="90998" bIns="45499" rtlCol="0"/>
          <a:lstStyle>
            <a:lvl1pPr algn="r">
              <a:defRPr sz="1200"/>
            </a:lvl1pPr>
          </a:lstStyle>
          <a:p>
            <a:fld id="{30FBD70B-DC8E-4CCD-A092-6B4CA0B66B7F}" type="datetimeFigureOut">
              <a:rPr lang="sk-SK" smtClean="0"/>
              <a:t>22. 5. 2019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88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98" tIns="45499" rIns="90998" bIns="45499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310" y="4777960"/>
            <a:ext cx="5438140" cy="3909238"/>
          </a:xfrm>
          <a:prstGeom prst="rect">
            <a:avLst/>
          </a:prstGeom>
        </p:spPr>
        <p:txBody>
          <a:bodyPr vert="horz" lIns="90998" tIns="45499" rIns="90998" bIns="4549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9519"/>
            <a:ext cx="2945841" cy="498709"/>
          </a:xfrm>
          <a:prstGeom prst="rect">
            <a:avLst/>
          </a:prstGeom>
        </p:spPr>
        <p:txBody>
          <a:bodyPr vert="horz" lIns="90998" tIns="45499" rIns="90998" bIns="45499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750" y="9429519"/>
            <a:ext cx="2945840" cy="498709"/>
          </a:xfrm>
          <a:prstGeom prst="rect">
            <a:avLst/>
          </a:prstGeom>
        </p:spPr>
        <p:txBody>
          <a:bodyPr vert="horz" lIns="90998" tIns="45499" rIns="90998" bIns="45499" rtlCol="0" anchor="b"/>
          <a:lstStyle>
            <a:lvl1pPr algn="r">
              <a:defRPr sz="1200"/>
            </a:lvl1pPr>
          </a:lstStyle>
          <a:p>
            <a:fld id="{8CFBF8D9-B2B6-456A-826E-CF6F9A73B98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0368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54401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8046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54135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24444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79383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0610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9741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16640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71663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4588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5010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8178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349053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1044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24633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40934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675472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49690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594705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479190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039914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2700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0067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859413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798333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84239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706837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92936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6237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75030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61120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07202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6329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27498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75320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1856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9843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4793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242117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FBF8D9-B2B6-456A-826E-CF6F9A73B984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33079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62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71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54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704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27875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4995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7910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15058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3743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768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4687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91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8503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4832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2350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34464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0030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96192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9751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4902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5085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112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0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6456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011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173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7439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5744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1484784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23850" y="1268413"/>
            <a:ext cx="914400" cy="914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37327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301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00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95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1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D0DF5E60-9974-AC48-9591-99C2BB44B7CF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46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53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62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8" r:id="rId35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 vzdelaní, ale zlí</a:t>
            </a:r>
            <a:endParaRPr lang="sk-SK" sz="20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403648" y="5661248"/>
            <a:ext cx="7488832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k-SK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Vladimír Burjan</a:t>
            </a:r>
            <a:endParaRPr lang="sk-SK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712968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26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24003" cy="970450"/>
          </a:xfrm>
        </p:spPr>
        <p:txBody>
          <a:bodyPr anchor="t" anchorCtr="0"/>
          <a:lstStyle/>
          <a:p>
            <a: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Existujú aj „školy bez výchovy“</a:t>
            </a:r>
            <a:endParaRPr lang="sk-SK" sz="28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9592" y="2060848"/>
            <a:ext cx="8652094" cy="44644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Autoškoly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Jazyková školy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Rôzne doučovacie kurzy...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(Vysoké školy)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endParaRPr lang="sk-SK" sz="3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endParaRPr lang="sk-SK" sz="3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90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Chcú rodičia,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aby škola vychovávala?</a:t>
            </a:r>
            <a:endParaRPr lang="sk-SK" sz="5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24003" cy="970450"/>
          </a:xfrm>
        </p:spPr>
        <p:txBody>
          <a:bodyPr anchor="t" anchorCtr="0"/>
          <a:lstStyle/>
          <a:p>
            <a: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Široký </a:t>
            </a:r>
            <a:r>
              <a:rPr lang="sk-SK" sz="4000" dirty="0" err="1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diapazón</a:t>
            </a:r>
            <a: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postojov</a:t>
            </a:r>
            <a:endParaRPr lang="sk-SK" sz="28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9592" y="2060848"/>
            <a:ext cx="8244408" cy="44644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Totálny </a:t>
            </a:r>
            <a:r>
              <a:rPr lang="sk-SK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„outsourcing“ </a:t>
            </a:r>
            <a:r>
              <a:rPr lang="sk-SK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výchovy:</a:t>
            </a:r>
            <a:br>
              <a:rPr lang="sk-SK" sz="3600" dirty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600" b="0" i="1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„A čo ja s tým mám? Je to váš žiak!“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Totálny monopol rodiny na výchovu:</a:t>
            </a:r>
            <a:br>
              <a:rPr lang="sk-SK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600" b="0" i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„Vysvetlite mu Ohmov zákon</a:t>
            </a:r>
            <a:br>
              <a:rPr lang="sk-SK" sz="3600" b="0" i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600" b="0" i="1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do výchovy sa nám nepleťte!“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24003" cy="970450"/>
          </a:xfrm>
        </p:spPr>
        <p:txBody>
          <a:bodyPr anchor="t" anchorCtr="0">
            <a:normAutofit fontScale="90000"/>
          </a:bodyPr>
          <a:lstStyle/>
          <a:p>
            <a: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Referendum</a:t>
            </a:r>
            <a:b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7. 2. 2015</a:t>
            </a:r>
            <a:endParaRPr lang="sk-SK" sz="28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9592" y="2060848"/>
            <a:ext cx="8244408" cy="44644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Aft>
                <a:spcPts val="2400"/>
              </a:spcAft>
              <a:buClr>
                <a:schemeClr val="accent1"/>
              </a:buClr>
              <a:buSzPct val="120000"/>
            </a:pPr>
            <a:endParaRPr lang="sk-SK" sz="3600" b="0" dirty="0" smtClean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099" y="410733"/>
            <a:ext cx="4040476" cy="24514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4969" y="3590717"/>
            <a:ext cx="83390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„Súhlasíte s tým, aby školy </a:t>
            </a:r>
            <a:r>
              <a:rPr lang="sk-SK" sz="32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nemohli vyžadovať účasť </a:t>
            </a:r>
            <a:r>
              <a:rPr lang="sk-SK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detí na vyučovaní v oblasti </a:t>
            </a:r>
            <a:r>
              <a:rPr lang="sk-SK" sz="32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sexuálneho </a:t>
            </a:r>
            <a:r>
              <a:rPr lang="sk-SK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správania či eutanázie, ak ich rodičia alebo deti samy nesúhlasia s obsahom </a:t>
            </a:r>
            <a:r>
              <a:rPr lang="sk-SK" sz="32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vyučovania</a:t>
            </a:r>
            <a:r>
              <a:rPr lang="sk-SK" sz="3200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?“</a:t>
            </a:r>
          </a:p>
        </p:txBody>
      </p:sp>
    </p:spTree>
    <p:extLst>
      <p:ext uri="{BB962C8B-B14F-4D97-AF65-F5344CB8AC3E}">
        <p14:creationId xmlns:p14="http://schemas.microsoft.com/office/powerpoint/2010/main" val="104342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584" y="2348880"/>
            <a:ext cx="4824536" cy="4652963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„Mali by sme žiakov učiť</a:t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ako majú myslieť,</a:t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 nie čo si majú myslieť.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Sidney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sz="32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Sugarman</a:t>
            </a:r>
            <a:endParaRPr lang="sk-SK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https://openjurist.org/sites/default/files/judges/Sidney%20A.%20Fitzwater.jpg?14594557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626" y="0"/>
            <a:ext cx="2913374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538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Chcú učitelia vychovávať?</a:t>
            </a:r>
            <a:endParaRPr lang="sk-SK" sz="5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37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24003" cy="970450"/>
          </a:xfrm>
        </p:spPr>
        <p:txBody>
          <a:bodyPr anchor="t" anchorCtr="0">
            <a:normAutofit/>
          </a:bodyPr>
          <a:lstStyle/>
          <a:p>
            <a: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Existujú rôzne typy učiteľov</a:t>
            </a:r>
            <a:endParaRPr lang="sk-SK" sz="28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80175" y="1951656"/>
            <a:ext cx="8244408" cy="44644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Niektorí 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sú učiteľmi kvôli výchove.</a:t>
            </a:r>
            <a:endParaRPr lang="sk-SK" sz="3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Iní vnímajú svoju misiu ako čisto </a:t>
            </a:r>
            <a:r>
              <a:rPr lang="sk-SK" sz="36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vzde-lávaciu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a vyhovovalo by im, keby sa </a:t>
            </a:r>
            <a:r>
              <a:rPr lang="sk-SK" sz="36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vý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-chove venovali iba špeciálne poverené osoby (triedny učitelia, výchovný poradca, </a:t>
            </a:r>
            <a:r>
              <a:rPr lang="sk-SK" sz="36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školský psychológ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,...).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25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628774"/>
            <a:ext cx="9144000" cy="3528417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strike="sngStrike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 škola vychovávať?</a:t>
            </a: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Je vôbec možné,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aby škola nevychovávala?</a:t>
            </a:r>
            <a:endParaRPr lang="sk-SK" sz="5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91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632968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53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24003" cy="970450"/>
          </a:xfrm>
        </p:spPr>
        <p:txBody>
          <a:bodyPr anchor="t" anchorCtr="0"/>
          <a:lstStyle/>
          <a:p>
            <a: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Skryté kurikulum</a:t>
            </a:r>
            <a:endParaRPr lang="sk-SK" sz="28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3568" y="1916832"/>
            <a:ext cx="8244408" cy="44644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spcAft>
                <a:spcPts val="12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 </a:t>
            </a:r>
            <a:r>
              <a:rPr lang="sk-SK" sz="36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škola </a:t>
            </a:r>
            <a:r>
              <a:rPr lang="sk-SK" sz="3600" b="0" dirty="0" err="1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participatívna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sz="36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alebo nie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 Zaujíma sa o názory žiakov?</a:t>
            </a:r>
            <a:endParaRPr lang="sk-SK" sz="3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71500" indent="-571500">
              <a:spcAft>
                <a:spcPts val="12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Je </a:t>
            </a:r>
            <a:r>
              <a:rPr lang="sk-SK" sz="36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škola inkluzívna alebo 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nie?</a:t>
            </a:r>
          </a:p>
          <a:p>
            <a:pPr marL="571500" indent="-571500">
              <a:spcAft>
                <a:spcPts val="12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Oceňuje škola aktivitu alebo poslušnosť?</a:t>
            </a:r>
          </a:p>
          <a:p>
            <a:pPr marL="571500" indent="-571500">
              <a:spcAft>
                <a:spcPts val="12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Sú </a:t>
            </a:r>
            <a:r>
              <a:rPr lang="sk-SK" sz="36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učitelia k žiakom priateľskí</a:t>
            </a:r>
            <a:br>
              <a:rPr lang="sk-SK" sz="36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6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alebo ich kritizujú, zosmiešňujú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?</a:t>
            </a:r>
            <a:endParaRPr lang="sk-SK" sz="3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584" y="2348881"/>
            <a:ext cx="3744416" cy="3960440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„Sme vzdelaní, ale zlí.“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sz="3200" b="1" i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Carl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sz="32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Rogers</a:t>
            </a:r>
            <a:endParaRPr lang="sk-SK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https://1.bp.blogspot.com/-O0TWXHhWKeY/WVEtTWE6nTI/AAAAAAAAFXo/2KIJXk-J_GYP7XdevLl798OLg4VjmM6PQCLcBGAs/s1600/carl-roger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26"/>
          <a:stretch/>
        </p:blipFill>
        <p:spPr bwMode="auto">
          <a:xfrm flipH="1">
            <a:off x="5538492" y="0"/>
            <a:ext cx="3605507" cy="400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584" y="2348880"/>
            <a:ext cx="5616624" cy="4652963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„Netrápte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sa kvôli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tomu,</a:t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že vás deti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nikdy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nepočúvajú.</a:t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Skôr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by vás malo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trápiť,</a:t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že vás vždy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pozorujú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.“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sz="3200" b="1" i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Robert </a:t>
            </a:r>
            <a:r>
              <a:rPr lang="sk-SK" sz="32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Fulghum</a:t>
            </a:r>
            <a:endParaRPr lang="sk-SK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Image result for robert fulgh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7" y="0"/>
            <a:ext cx="2987824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95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 čomu má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škola vychovávať?</a:t>
            </a:r>
            <a:endParaRPr lang="sk-SK" sz="5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57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43800" cy="910148"/>
          </a:xfrm>
        </p:spPr>
        <p:txBody>
          <a:bodyPr anchor="t" anchorCtr="0">
            <a:noAutofit/>
          </a:bodyPr>
          <a:lstStyle/>
          <a:p>
            <a:r>
              <a:rPr lang="sk-SK" sz="4000" dirty="0" smtClean="0">
                <a:solidFill>
                  <a:schemeClr val="accent2"/>
                </a:solidFill>
              </a:rPr>
              <a:t>Rodičia žiakov v bežnej triede</a:t>
            </a:r>
            <a:endParaRPr lang="sk-SK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988840"/>
            <a:ext cx="2592288" cy="4176464"/>
          </a:xfrm>
        </p:spPr>
        <p:txBody>
          <a:bodyPr anchor="t">
            <a:noAutofit/>
          </a:bodyPr>
          <a:lstStyle/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Podnikateľ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Vedkyňa</a:t>
            </a:r>
            <a:endParaRPr lang="sk-SK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Umelec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Predavačka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Katolík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Protestantka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Ateista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Liberálka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91880" y="1998256"/>
            <a:ext cx="2592288" cy="4176464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Pravičiar 	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Ľavičiarka</a:t>
            </a:r>
            <a:endParaRPr lang="sk-SK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Konzervatívec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Extrémistka</a:t>
            </a:r>
            <a:endParaRPr lang="sk-SK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Homosexuál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Vegetariánka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Ekológ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Poľovníčka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28184" y="1998256"/>
            <a:ext cx="2592288" cy="4176464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Maďar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Rómka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Číňan</a:t>
            </a:r>
            <a:endParaRPr lang="sk-SK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Poslankyňa</a:t>
            </a: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Prisťahovalec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Poštárka</a:t>
            </a:r>
            <a:endParaRPr lang="sk-SK"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Hokejista</a:t>
            </a:r>
          </a:p>
          <a:p>
            <a:pPr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4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24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Manažérka</a:t>
            </a:r>
          </a:p>
        </p:txBody>
      </p:sp>
    </p:spTree>
    <p:extLst>
      <p:ext uri="{BB962C8B-B14F-4D97-AF65-F5344CB8AC3E}">
        <p14:creationId xmlns:p14="http://schemas.microsoft.com/office/powerpoint/2010/main" val="131640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43800" cy="910148"/>
          </a:xfrm>
        </p:spPr>
        <p:txBody>
          <a:bodyPr anchor="t" anchorCtr="0">
            <a:noAutofit/>
          </a:bodyPr>
          <a:lstStyle/>
          <a:p>
            <a:r>
              <a:rPr lang="sk-SK" sz="4000" dirty="0" smtClean="0">
                <a:solidFill>
                  <a:schemeClr val="accent2"/>
                </a:solidFill>
              </a:rPr>
              <a:t>Postmoderná spoločnosť</a:t>
            </a:r>
            <a:endParaRPr lang="sk-SK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83568" y="1913423"/>
            <a:ext cx="8244408" cy="4176464"/>
          </a:xfrm>
        </p:spPr>
        <p:txBody>
          <a:bodyPr anchor="t">
            <a:noAutofit/>
          </a:bodyPr>
          <a:lstStyle/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pluralitná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individualistická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3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fragmentarizovaná</a:t>
            </a:r>
            <a:endParaRPr lang="sk-SK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	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skeptická (už neverí „veľkým príbehom“)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podozrievavá</a:t>
            </a:r>
            <a:b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	(výchova = manipulácia, </a:t>
            </a:r>
            <a:r>
              <a:rPr lang="sk-SK" sz="3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indoktrinácia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sk-SK" sz="36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51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43800" cy="910148"/>
          </a:xfrm>
        </p:spPr>
        <p:txBody>
          <a:bodyPr anchor="t" anchorCtr="0">
            <a:noAutofit/>
          </a:bodyPr>
          <a:lstStyle/>
          <a:p>
            <a:r>
              <a:rPr lang="sk-SK" sz="4000" dirty="0" smtClean="0">
                <a:solidFill>
                  <a:schemeClr val="accent2"/>
                </a:solidFill>
              </a:rPr>
              <a:t>K čomu vychovávať?</a:t>
            </a:r>
            <a:endParaRPr lang="sk-SK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988840"/>
            <a:ext cx="7488832" cy="4176464"/>
          </a:xfrm>
        </p:spPr>
        <p:txBody>
          <a:bodyPr anchor="t">
            <a:noAutofit/>
          </a:bodyPr>
          <a:lstStyle/>
          <a:p>
            <a:pPr marL="432000" indent="-432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Desatoro</a:t>
            </a:r>
          </a:p>
          <a:p>
            <a:pPr marL="432000" indent="-432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Pripraviť na </a:t>
            </a:r>
            <a:r>
              <a:rPr lang="sk-SK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základné sociálne role, 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ktoré v živote na seba berieme: </a:t>
            </a:r>
            <a:b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600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partner, rodič, člen rôznych komunít, pracovník, občan, volič...</a:t>
            </a:r>
          </a:p>
          <a:p>
            <a:pPr marL="432000" indent="-432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endParaRPr lang="sk-SK" sz="3600" i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4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43800" cy="910148"/>
          </a:xfrm>
        </p:spPr>
        <p:txBody>
          <a:bodyPr anchor="t" anchorCtr="0">
            <a:noAutofit/>
          </a:bodyPr>
          <a:lstStyle/>
          <a:p>
            <a:r>
              <a:rPr lang="sk-SK" sz="4000" dirty="0" smtClean="0">
                <a:solidFill>
                  <a:schemeClr val="accent2"/>
                </a:solidFill>
              </a:rPr>
              <a:t>K čomu vychovávať?</a:t>
            </a:r>
            <a:endParaRPr lang="sk-SK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988840"/>
            <a:ext cx="7776864" cy="4392488"/>
          </a:xfrm>
        </p:spPr>
        <p:txBody>
          <a:bodyPr anchor="t">
            <a:noAutofit/>
          </a:bodyPr>
          <a:lstStyle/>
          <a:p>
            <a:pPr marL="432000" indent="-432000" defTabSz="3600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JA 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(proaktívnosť, vytrvalosť, asertívnosť</a:t>
            </a:r>
            <a:r>
              <a:rPr lang="sk-SK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, reziliencia, skromnosť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...)</a:t>
            </a:r>
          </a:p>
          <a:p>
            <a:pPr marL="432000" indent="-432000" defTabSz="3600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INÍ ĽUDIA 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(čestnosť, zodpovednosť, ohľaduplnosť, </a:t>
            </a:r>
            <a:r>
              <a:rPr lang="sk-SK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solidarita, 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spolupráca...) </a:t>
            </a:r>
          </a:p>
          <a:p>
            <a:pPr marL="432000" indent="-432000" defTabSz="3600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600" b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SVET 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(aktívne občianstvo, </a:t>
            </a:r>
            <a:r>
              <a:rPr lang="sk-SK" sz="36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environmen-tálna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sk-SK" sz="3600" dirty="0">
                <a:latin typeface="Calibri Light" panose="020F0302020204030204" pitchFamily="34" charset="0"/>
                <a:cs typeface="Calibri Light" panose="020F0302020204030204" pitchFamily="34" charset="0"/>
              </a:rPr>
              <a:t>citlivosť, </a:t>
            </a:r>
            <a:r>
              <a:rPr lang="sk-SK" sz="36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globálne myslenie...)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1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1125538"/>
            <a:ext cx="9144000" cy="4464050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Ako majú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učitelia vychovávať?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Kedy? Kde?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Akými metódami?</a:t>
            </a:r>
            <a:endParaRPr lang="sk-SK" sz="5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263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3600400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Naše školy sú</a:t>
            </a:r>
            <a:br>
              <a:rPr lang="sk-SK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k-SK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8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výchovno</a:t>
            </a: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sk-SK" sz="98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vzdelávacie</a:t>
            </a:r>
            <a:r>
              <a:rPr lang="sk-SK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sk-SK" sz="2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inštitúcie</a:t>
            </a:r>
            <a:endParaRPr lang="sk-SK" sz="5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07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1197015"/>
              </p:ext>
            </p:extLst>
          </p:nvPr>
        </p:nvGraphicFramePr>
        <p:xfrm>
          <a:off x="251520" y="116632"/>
          <a:ext cx="8640960" cy="6128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" name="Acrobat Document" r:id="rId4" imgW="6393033" imgH="4533900" progId="Acrobat.Document.DC">
                  <p:embed/>
                </p:oleObj>
              </mc:Choice>
              <mc:Fallback>
                <p:oleObj name="Acrobat Document" r:id="rId4" imgW="6393033" imgH="45339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1520" y="116632"/>
                        <a:ext cx="8640960" cy="6128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38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680765"/>
              </p:ext>
            </p:extLst>
          </p:nvPr>
        </p:nvGraphicFramePr>
        <p:xfrm>
          <a:off x="274596" y="0"/>
          <a:ext cx="8748464" cy="6204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" name="Acrobat Document" r:id="rId4" imgW="6393033" imgH="4533900" progId="Acrobat.Document.DC">
                  <p:embed/>
                </p:oleObj>
              </mc:Choice>
              <mc:Fallback>
                <p:oleObj name="Acrobat Document" r:id="rId4" imgW="6393033" imgH="45339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96" y="0"/>
                        <a:ext cx="8748464" cy="6204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177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584" y="2348880"/>
            <a:ext cx="5112568" cy="4652963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„Vzdelanie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bez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hodnôt,</a:t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akokoľvek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je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užitočné,</a:t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robí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z človeka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iba</a:t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chytrejšieho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diabla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.“</a:t>
            </a:r>
          </a:p>
          <a:p>
            <a: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C. S. </a:t>
            </a:r>
            <a:r>
              <a:rPr lang="sk-SK" sz="32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Lewis</a:t>
            </a:r>
            <a:endParaRPr lang="sk-SK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0"/>
            <a:ext cx="2843808" cy="386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9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Učitelia: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„Kedy máme vychovávať?“</a:t>
            </a:r>
            <a:endParaRPr lang="sk-SK" sz="5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7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920880" cy="910148"/>
          </a:xfrm>
        </p:spPr>
        <p:txBody>
          <a:bodyPr anchor="t" anchorCtr="0">
            <a:noAutofit/>
          </a:bodyPr>
          <a:lstStyle/>
          <a:p>
            <a:r>
              <a:rPr lang="sk-SK" sz="4000" dirty="0" smtClean="0">
                <a:solidFill>
                  <a:schemeClr val="accent2"/>
                </a:solidFill>
              </a:rPr>
              <a:t>Napríklad na hodinách fyziky</a:t>
            </a:r>
            <a:endParaRPr lang="sk-SK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82850" y="1903854"/>
            <a:ext cx="8244408" cy="4176464"/>
          </a:xfrm>
        </p:spPr>
        <p:txBody>
          <a:bodyPr anchor="t">
            <a:noAutofit/>
          </a:bodyPr>
          <a:lstStyle/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byť konzistentný, dodržiavať slovo,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vysvetľovať, zdôvodňovať </a:t>
            </a:r>
            <a:r>
              <a:rPr lang="sk-SK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svoje </a:t>
            </a:r>
            <a: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konanie,</a:t>
            </a:r>
            <a:endParaRPr lang="sk-SK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komunikovať so žiakmi slušne, s rešpektom,</a:t>
            </a:r>
            <a:endParaRPr lang="sk-SK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počúvať </a:t>
            </a:r>
            <a:r>
              <a:rPr lang="sk-SK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žiakov, zaujímať sa o ich </a:t>
            </a:r>
            <a: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názory,</a:t>
            </a:r>
            <a:endParaRPr lang="sk-SK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byť spravodlivý, vedieť si priznať chybu</a:t>
            </a:r>
            <a:b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a ospravedlniť sa,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32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 byť tolerantný, dobroprajný, ľudský.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8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43800" cy="910148"/>
          </a:xfrm>
        </p:spPr>
        <p:txBody>
          <a:bodyPr anchor="t" anchorCtr="0">
            <a:noAutofit/>
          </a:bodyPr>
          <a:lstStyle/>
          <a:p>
            <a:r>
              <a:rPr lang="sk-SK" sz="3200" dirty="0" smtClean="0">
                <a:solidFill>
                  <a:schemeClr val="accent2"/>
                </a:solidFill>
              </a:rPr>
              <a:t>Situácie vhodné na výchovné pôsobenie</a:t>
            </a:r>
            <a:endParaRPr lang="sk-SK" sz="32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988840"/>
            <a:ext cx="8244408" cy="4176464"/>
          </a:xfrm>
        </p:spPr>
        <p:txBody>
          <a:bodyPr anchor="t">
            <a:noAutofit/>
          </a:bodyPr>
          <a:lstStyle/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Ranné kruhy</a:t>
            </a:r>
          </a:p>
          <a:p>
            <a:pPr marL="360000" indent="-432000" defTabSz="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Spoločné raňajky (občas)</a:t>
            </a:r>
            <a:endParaRPr lang="sk-SK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Pozývanie hostí, diskusie s nimi</a:t>
            </a: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Popoludňajšie krúžky</a:t>
            </a: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Mimoškolské akcie (lyžiarsky v. plavecký v. , branný k.)</a:t>
            </a: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Výlety, exkurzie</a:t>
            </a: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Brigády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05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43800" cy="910148"/>
          </a:xfrm>
        </p:spPr>
        <p:txBody>
          <a:bodyPr anchor="t" anchorCtr="0">
            <a:noAutofit/>
          </a:bodyPr>
          <a:lstStyle/>
          <a:p>
            <a:r>
              <a:rPr lang="sk-SK" sz="3200" dirty="0" smtClean="0">
                <a:solidFill>
                  <a:schemeClr val="accent2"/>
                </a:solidFill>
              </a:rPr>
              <a:t>Situácie vhodné na výchovné pôsobenie</a:t>
            </a:r>
            <a:endParaRPr lang="sk-SK" sz="32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988840"/>
            <a:ext cx="8244408" cy="4176464"/>
          </a:xfrm>
        </p:spPr>
        <p:txBody>
          <a:bodyPr anchor="t">
            <a:noAutofit/>
          </a:bodyPr>
          <a:lstStyle/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Nácviky </a:t>
            </a:r>
            <a:r>
              <a:rPr lang="sk-SK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divadiel, akadémií, žiackych </a:t>
            </a: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vystúpení</a:t>
            </a: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Školský </a:t>
            </a:r>
            <a:r>
              <a:rPr lang="sk-SK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orchester, školský spevácky zbor</a:t>
            </a: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Školská </a:t>
            </a:r>
            <a:r>
              <a:rPr lang="sk-SK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záhrada (Živica: Záhrada, ktorá učí)</a:t>
            </a: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Noc </a:t>
            </a:r>
            <a:r>
              <a:rPr lang="sk-SK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v škole</a:t>
            </a: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Žiacky parlament</a:t>
            </a:r>
            <a:endParaRPr lang="sk-SK"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Školský časopis</a:t>
            </a:r>
          </a:p>
          <a:p>
            <a:pPr marL="360000" indent="-432000" defTabSz="36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Mentoring</a:t>
            </a:r>
            <a:endParaRPr lang="sk-SK" sz="2800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78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692696"/>
            <a:ext cx="7543800" cy="910148"/>
          </a:xfrm>
        </p:spPr>
        <p:txBody>
          <a:bodyPr anchor="t" anchorCtr="0">
            <a:noAutofit/>
          </a:bodyPr>
          <a:lstStyle/>
          <a:p>
            <a:r>
              <a:rPr lang="sk-SK" sz="4000" dirty="0" smtClean="0">
                <a:solidFill>
                  <a:schemeClr val="accent2"/>
                </a:solidFill>
              </a:rPr>
              <a:t>Ak chceme vychovávať, musíme...</a:t>
            </a:r>
            <a:endParaRPr lang="sk-SK" sz="4000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99592" y="1903854"/>
            <a:ext cx="7848872" cy="4176464"/>
          </a:xfrm>
        </p:spPr>
        <p:txBody>
          <a:bodyPr anchor="t">
            <a:noAutofit/>
          </a:bodyPr>
          <a:lstStyle/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umožniť žiakom nadobúdať životné skúsenosti,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dať im zodpovednosť a možnosti rozhodovať sa, 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poskytovať </a:t>
            </a:r>
            <a:r>
              <a:rPr lang="sk-SK" sz="2800" dirty="0">
                <a:latin typeface="Calibri Light" panose="020F0302020204030204" pitchFamily="34" charset="0"/>
                <a:cs typeface="Calibri Light" panose="020F0302020204030204" pitchFamily="34" charset="0"/>
              </a:rPr>
              <a:t>im </a:t>
            </a: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vedenie, príklady a vzory,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nájsť si dosť času na komunikáciu a spätnú väzbu,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byť trpezliví, zhovievaví a uplatňovať profesionálny pedagogický nadhľad,</a:t>
            </a:r>
          </a:p>
          <a:p>
            <a:pPr marL="360000" indent="-360000" defTabSz="3600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2"/>
              </a:buClr>
              <a:buSzPct val="150000"/>
              <a:buFont typeface="Wingdings" panose="05000000000000000000" pitchFamily="2" charset="2"/>
              <a:buChar char="§"/>
            </a:pPr>
            <a:r>
              <a:rPr lang="sk-SK" sz="2800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mať žiakov (a svoju prácu) radi.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29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584" y="2348880"/>
            <a:ext cx="5616624" cy="4652963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„Kto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chce meniť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ľudí, musí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ich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milovať. Náš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vplyv siaha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len</a:t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potiaľ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, pokiaľ siaha naša 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láska.“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Johann H. </a:t>
            </a:r>
            <a:r>
              <a:rPr lang="sk-SK" sz="32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Pestalozzi</a:t>
            </a:r>
            <a:endParaRPr lang="sk-SK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6"/>
          <a:stretch/>
        </p:blipFill>
        <p:spPr>
          <a:xfrm flipH="1">
            <a:off x="6372200" y="-20673"/>
            <a:ext cx="2771800" cy="3881721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41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Sme vzdelaní, ale zlí,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preto vzdelávať nestačí.</a:t>
            </a: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403648" y="5661248"/>
            <a:ext cx="7488832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k-SK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Vladimír Burjan</a:t>
            </a:r>
            <a:endParaRPr lang="sk-SK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712968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Image result for pomÃ¡haÅ¥ a chrÃ¡niÅ¥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64"/>
          <a:stretch/>
        </p:blipFill>
        <p:spPr bwMode="auto">
          <a:xfrm>
            <a:off x="-1" y="0"/>
            <a:ext cx="9144001" cy="635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33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t="12768" r="14598" b="13896"/>
          <a:stretch/>
        </p:blipFill>
        <p:spPr>
          <a:xfrm>
            <a:off x="-15096" y="0"/>
            <a:ext cx="9159096" cy="634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4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 škola dostatočnú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„výchovnú silu“?</a:t>
            </a:r>
            <a:endParaRPr lang="sk-SK" sz="5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6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Ďakujem za pozornosť.</a:t>
            </a:r>
            <a:endParaRPr lang="sk-SK" sz="5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403648" y="5661248"/>
            <a:ext cx="7488832" cy="5760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k-SK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Vladimír Burjan</a:t>
            </a:r>
            <a:endParaRPr lang="sk-SK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712968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62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24003" cy="970450"/>
          </a:xfrm>
        </p:spPr>
        <p:txBody>
          <a:bodyPr anchor="t" anchorCtr="0"/>
          <a:lstStyle/>
          <a:p>
            <a: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Nielen škola vychováva</a:t>
            </a:r>
            <a:endParaRPr lang="sk-SK" sz="28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9592" y="2060848"/>
            <a:ext cx="8652094" cy="44644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Rodina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Rovesníci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Verejný priestor (politici, médiá...)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Škola</a:t>
            </a:r>
            <a:endParaRPr lang="sk-SK" sz="3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50000"/>
              <a:buFont typeface="Wingdings" panose="05000000000000000000" pitchFamily="2" charset="2"/>
              <a:buChar char="§"/>
            </a:pPr>
            <a:endParaRPr lang="sk-SK" sz="3600" b="0" dirty="0">
              <a:solidFill>
                <a:schemeClr val="tx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5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2136" y="2348880"/>
            <a:ext cx="5256584" cy="4032448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„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Zverte mi deti, kým budú mať sedem rokov, a potom ich už môže mať hocikto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.“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sz="3200" b="1" i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Sv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 František </a:t>
            </a:r>
            <a:r>
              <a:rPr lang="sk-SK" sz="3200" b="1" i="1" dirty="0" err="1" smtClean="0">
                <a:latin typeface="Calibri Light" panose="020F0302020204030204" pitchFamily="34" charset="0"/>
                <a:cs typeface="Calibri Light" panose="020F0302020204030204" pitchFamily="34" charset="0"/>
              </a:rPr>
              <a:t>Xaverský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/>
            </a:r>
            <a:b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(jezuitský </a:t>
            </a:r>
            <a:r>
              <a:rPr lang="sk-SK" sz="32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misionár</a:t>
            </a: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  <a:endParaRPr lang="sk-SK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26" name="Picture 2" descr="http://jezuiti.sk/wp-content/uploads/2018/04/svaty-frantisek-xaversk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720" y="-24512"/>
            <a:ext cx="3035280" cy="389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66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28800"/>
            <a:ext cx="9144000" cy="2736304"/>
          </a:xfrm>
        </p:spPr>
        <p:txBody>
          <a:bodyPr anchor="t" anchorCtr="0">
            <a:normAutofit/>
          </a:bodyPr>
          <a:lstStyle/>
          <a:p>
            <a:pPr algn="ctr"/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 škola</a:t>
            </a:r>
            <a:b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k-SK" sz="54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(právo) vychovávať?</a:t>
            </a:r>
            <a:endParaRPr lang="sk-SK" sz="5400" dirty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69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27584" y="3356992"/>
            <a:ext cx="5256584" cy="4032448"/>
          </a:xfrm>
        </p:spPr>
        <p:txBody>
          <a:bodyPr anchor="t">
            <a:noAutofit/>
          </a:bodyPr>
          <a:lstStyle/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„Škola je dielňa ľudskosti.“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sk-SK" sz="3200" b="1" i="1" dirty="0" smtClean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 algn="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3200" b="1" i="1" dirty="0" smtClean="0">
                <a:latin typeface="Calibri Light" panose="020F0302020204030204" pitchFamily="34" charset="0"/>
                <a:cs typeface="Calibri Light" panose="020F0302020204030204" pitchFamily="34" charset="0"/>
              </a:rPr>
              <a:t>Ján Amos Komenský</a:t>
            </a:r>
            <a:endParaRPr lang="sk-SK" sz="32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74" name="Picture 2" descr="Image result for jan Ã¡mos komenskÃ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37" y="42364"/>
            <a:ext cx="2975523" cy="3674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88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524003" cy="970450"/>
          </a:xfrm>
        </p:spPr>
        <p:txBody>
          <a:bodyPr anchor="t" anchorCtr="0"/>
          <a:lstStyle/>
          <a:p>
            <a:r>
              <a:rPr lang="sk-SK" sz="4000" dirty="0" smtClean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Oficiálna doktrína: áno, má!</a:t>
            </a:r>
            <a:endParaRPr lang="sk-SK" sz="2800" dirty="0" smtClean="0">
              <a:solidFill>
                <a:schemeClr val="accent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899592" y="2060848"/>
            <a:ext cx="8244408" cy="244827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máme </a:t>
            </a:r>
            <a:r>
              <a:rPr lang="sk-SK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výchovno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-vzdelávací systém,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máme „</a:t>
            </a:r>
            <a:r>
              <a:rPr lang="sk-SK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výchovné</a:t>
            </a: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“ predmety,</a:t>
            </a:r>
          </a:p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máme </a:t>
            </a:r>
            <a:r>
              <a:rPr lang="sk-SK" sz="3600" dirty="0" smtClean="0">
                <a:solidFill>
                  <a:schemeClr val="accent2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vychovávateľov,</a:t>
            </a:r>
            <a:endParaRPr lang="sk-SK" sz="36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3656" y="6381328"/>
            <a:ext cx="8990344" cy="404664"/>
          </a:xfrm>
          <a:prstGeom prst="rect">
            <a:avLst/>
          </a:prstGeom>
          <a:effectLst/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20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Cesty k dobrej škole 2019									Vladimír Burjan</a:t>
            </a:r>
            <a:endParaRPr lang="sk-SK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77271" y="4653136"/>
            <a:ext cx="8244408" cy="1728192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spcAft>
                <a:spcPts val="2400"/>
              </a:spcAft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</a:pPr>
            <a:r>
              <a:rPr lang="sk-SK" sz="3600" b="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ale sledujeme len výsledky </a:t>
            </a:r>
            <a:r>
              <a:rPr lang="sk-SK" sz="36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Testovania 9 </a:t>
            </a:r>
            <a:r>
              <a:rPr lang="sk-SK" sz="3600" b="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</a:t>
            </a:r>
            <a:r>
              <a:rPr lang="sk-SK" sz="3600" dirty="0" smtClean="0">
                <a:solidFill>
                  <a:srgbClr val="FF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maturitných skúšok!</a:t>
            </a:r>
            <a:endParaRPr lang="sk-SK" sz="3600" dirty="0">
              <a:solidFill>
                <a:srgbClr val="FF00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588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Retrospect">
  <a:themeElements>
    <a:clrScheme name="Custom 5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009999"/>
      </a:accent1>
      <a:accent2>
        <a:srgbClr val="009999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0070C0"/>
      </a:hlink>
      <a:folHlink>
        <a:srgbClr val="002060"/>
      </a:folHlink>
    </a:clrScheme>
    <a:fontScheme name="Custom 2">
      <a:majorFont>
        <a:latin typeface="Cambria"/>
        <a:ea typeface=""/>
        <a:cs typeface=""/>
      </a:majorFont>
      <a:minorFont>
        <a:latin typeface="Calibri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3516</TotalTime>
  <Words>772</Words>
  <Application>Microsoft Office PowerPoint</Application>
  <PresentationFormat>On-screen Show (4:3)</PresentationFormat>
  <Paragraphs>211</Paragraphs>
  <Slides>40</Slides>
  <Notes>40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7" baseType="lpstr">
      <vt:lpstr>Calibri</vt:lpstr>
      <vt:lpstr>Calibri Light</vt:lpstr>
      <vt:lpstr>Cambria</vt:lpstr>
      <vt:lpstr>Wingdings</vt:lpstr>
      <vt:lpstr>Wingdings 2</vt:lpstr>
      <vt:lpstr>Retrospect</vt:lpstr>
      <vt:lpstr>Acrobat Document</vt:lpstr>
      <vt:lpstr>Sme vzdelaní, ale zlí</vt:lpstr>
      <vt:lpstr>PowerPoint Presentation</vt:lpstr>
      <vt:lpstr>PowerPoint Presentation</vt:lpstr>
      <vt:lpstr>Má škola dostatočnú „výchovnú silu“?</vt:lpstr>
      <vt:lpstr>Nielen škola vychováva</vt:lpstr>
      <vt:lpstr>PowerPoint Presentation</vt:lpstr>
      <vt:lpstr>Má škola (právo) vychovávať?</vt:lpstr>
      <vt:lpstr>PowerPoint Presentation</vt:lpstr>
      <vt:lpstr>Oficiálna doktrína: áno, má!</vt:lpstr>
      <vt:lpstr>Existujú aj „školy bez výchovy“</vt:lpstr>
      <vt:lpstr>Chcú rodičia, aby škola vychovávala?</vt:lpstr>
      <vt:lpstr>Široký diapazón postojov</vt:lpstr>
      <vt:lpstr>Referendum 7. 2. 2015</vt:lpstr>
      <vt:lpstr>PowerPoint Presentation</vt:lpstr>
      <vt:lpstr>Chcú učitelia vychovávať?</vt:lpstr>
      <vt:lpstr>Existujú rôzne typy učiteľov</vt:lpstr>
      <vt:lpstr>Má škola vychovávať?  Je vôbec možné, aby škola nevychovávala?</vt:lpstr>
      <vt:lpstr>PowerPoint Presentation</vt:lpstr>
      <vt:lpstr>Skryté kurikulum</vt:lpstr>
      <vt:lpstr>PowerPoint Presentation</vt:lpstr>
      <vt:lpstr>K čomu má škola vychovávať?</vt:lpstr>
      <vt:lpstr>Rodičia žiakov v bežnej triede</vt:lpstr>
      <vt:lpstr>Postmoderná spoločnosť</vt:lpstr>
      <vt:lpstr>K čomu vychovávať?</vt:lpstr>
      <vt:lpstr>K čomu vychovávať?</vt:lpstr>
      <vt:lpstr>Ako majú učitelia vychovávať?  Kedy? Kde? Akými metódami?</vt:lpstr>
      <vt:lpstr>Naše školy sú   výchovno-vzdelávacie  inštitúcie</vt:lpstr>
      <vt:lpstr>PowerPoint Presentation</vt:lpstr>
      <vt:lpstr>PowerPoint Presentation</vt:lpstr>
      <vt:lpstr>Učitelia: „Kedy máme vychovávať?“</vt:lpstr>
      <vt:lpstr>Napríklad na hodinách fyziky</vt:lpstr>
      <vt:lpstr>PowerPoint Presentation</vt:lpstr>
      <vt:lpstr>Situácie vhodné na výchovné pôsobenie</vt:lpstr>
      <vt:lpstr>Situácie vhodné na výchovné pôsobenie</vt:lpstr>
      <vt:lpstr>Ak chceme vychovávať, musíme...</vt:lpstr>
      <vt:lpstr>PowerPoint Presentation</vt:lpstr>
      <vt:lpstr>Sme vzdelaní, ale zlí, a preto vzdelávať nestačí.</vt:lpstr>
      <vt:lpstr>PowerPoint Presentation</vt:lpstr>
      <vt:lpstr>PowerPoint Presentation</vt:lpstr>
      <vt:lpstr>Ďakujem za pozornosť.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Bubus</dc:creator>
  <cp:lastModifiedBy>Vladimír Burjan</cp:lastModifiedBy>
  <cp:revision>1880</cp:revision>
  <cp:lastPrinted>2019-05-22T19:27:58Z</cp:lastPrinted>
  <dcterms:created xsi:type="dcterms:W3CDTF">2013-11-24T11:25:44Z</dcterms:created>
  <dcterms:modified xsi:type="dcterms:W3CDTF">2019-05-22T19:28:05Z</dcterms:modified>
</cp:coreProperties>
</file>